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880"/>
    <p:restoredTop sz="96327"/>
  </p:normalViewPr>
  <p:slideViewPr>
    <p:cSldViewPr snapToGrid="0">
      <p:cViewPr varScale="1">
        <p:scale>
          <a:sx n="156" d="100"/>
          <a:sy n="156" d="100"/>
        </p:scale>
        <p:origin x="216" y="4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1/31/24</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1/31/24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1/31/24</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1/31/24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1/31/24</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1/31/24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1/31/24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1/31/24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1/31/24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1/31/24</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1/31/24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1/31/24</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F77A5-1C23-EC6A-A5E4-BFD7DDBB9E3C}"/>
              </a:ext>
            </a:extLst>
          </p:cNvPr>
          <p:cNvSpPr>
            <a:spLocks noGrp="1"/>
          </p:cNvSpPr>
          <p:nvPr>
            <p:ph type="ctrTitle"/>
          </p:nvPr>
        </p:nvSpPr>
        <p:spPr/>
        <p:txBody>
          <a:bodyPr/>
          <a:lstStyle/>
          <a:p>
            <a:r>
              <a:rPr lang="en-US" dirty="0"/>
              <a:t>HR Data Analysis</a:t>
            </a:r>
          </a:p>
        </p:txBody>
      </p:sp>
      <p:sp>
        <p:nvSpPr>
          <p:cNvPr id="3" name="Subtitle 2">
            <a:extLst>
              <a:ext uri="{FF2B5EF4-FFF2-40B4-BE49-F238E27FC236}">
                <a16:creationId xmlns:a16="http://schemas.microsoft.com/office/drawing/2014/main" id="{E31ABE98-8C30-8B9B-2002-ECC94FF85528}"/>
              </a:ext>
            </a:extLst>
          </p:cNvPr>
          <p:cNvSpPr>
            <a:spLocks noGrp="1"/>
          </p:cNvSpPr>
          <p:nvPr>
            <p:ph type="subTitle" idx="1"/>
          </p:nvPr>
        </p:nvSpPr>
        <p:spPr/>
        <p:txBody>
          <a:bodyPr/>
          <a:lstStyle/>
          <a:p>
            <a:r>
              <a:rPr lang="en-US" dirty="0"/>
              <a:t>Aditya Dube</a:t>
            </a:r>
          </a:p>
        </p:txBody>
      </p:sp>
    </p:spTree>
    <p:extLst>
      <p:ext uri="{BB962C8B-B14F-4D97-AF65-F5344CB8AC3E}">
        <p14:creationId xmlns:p14="http://schemas.microsoft.com/office/powerpoint/2010/main" val="23667045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5B842-2773-883C-41CE-708B97361BE9}"/>
              </a:ext>
            </a:extLst>
          </p:cNvPr>
          <p:cNvSpPr>
            <a:spLocks noGrp="1"/>
          </p:cNvSpPr>
          <p:nvPr>
            <p:ph type="title"/>
          </p:nvPr>
        </p:nvSpPr>
        <p:spPr>
          <a:xfrm>
            <a:off x="581191" y="595993"/>
            <a:ext cx="11208038" cy="1209770"/>
          </a:xfrm>
        </p:spPr>
        <p:txBody>
          <a:bodyPr>
            <a:normAutofit fontScale="90000"/>
          </a:bodyPr>
          <a:lstStyle/>
          <a:p>
            <a:r>
              <a:rPr lang="en-US" dirty="0"/>
              <a:t>9. Apply conditional formatting to highlight employees with both above-average Monthly Income and above-average Job Satisfaction.</a:t>
            </a:r>
          </a:p>
        </p:txBody>
      </p:sp>
      <p:pic>
        <p:nvPicPr>
          <p:cNvPr id="5" name="Content Placeholder 4" descr="A screenshot of a spreadsheet&#10;&#10;Description automatically generated">
            <a:extLst>
              <a:ext uri="{FF2B5EF4-FFF2-40B4-BE49-F238E27FC236}">
                <a16:creationId xmlns:a16="http://schemas.microsoft.com/office/drawing/2014/main" id="{9512C9EC-06A0-643D-1B1D-20D532BA8CB6}"/>
              </a:ext>
            </a:extLst>
          </p:cNvPr>
          <p:cNvPicPr>
            <a:picLocks noGrp="1" noChangeAspect="1"/>
          </p:cNvPicPr>
          <p:nvPr>
            <p:ph idx="1"/>
          </p:nvPr>
        </p:nvPicPr>
        <p:blipFill>
          <a:blip r:embed="rId2"/>
          <a:stretch>
            <a:fillRect/>
          </a:stretch>
        </p:blipFill>
        <p:spPr>
          <a:xfrm>
            <a:off x="4010901" y="2153657"/>
            <a:ext cx="2085099" cy="4282373"/>
          </a:xfrm>
        </p:spPr>
      </p:pic>
      <p:pic>
        <p:nvPicPr>
          <p:cNvPr id="7" name="Picture 6" descr="A screenshot of a grid&#10;&#10;Description automatically generated">
            <a:extLst>
              <a:ext uri="{FF2B5EF4-FFF2-40B4-BE49-F238E27FC236}">
                <a16:creationId xmlns:a16="http://schemas.microsoft.com/office/drawing/2014/main" id="{646283FC-74A7-5AEA-3DB7-F21DB7A0B374}"/>
              </a:ext>
            </a:extLst>
          </p:cNvPr>
          <p:cNvPicPr>
            <a:picLocks noChangeAspect="1"/>
          </p:cNvPicPr>
          <p:nvPr/>
        </p:nvPicPr>
        <p:blipFill>
          <a:blip r:embed="rId3"/>
          <a:stretch>
            <a:fillRect/>
          </a:stretch>
        </p:blipFill>
        <p:spPr>
          <a:xfrm>
            <a:off x="6306820" y="1979633"/>
            <a:ext cx="1675599" cy="4630420"/>
          </a:xfrm>
          <a:prstGeom prst="rect">
            <a:avLst/>
          </a:prstGeom>
        </p:spPr>
      </p:pic>
    </p:spTree>
    <p:extLst>
      <p:ext uri="{BB962C8B-B14F-4D97-AF65-F5344CB8AC3E}">
        <p14:creationId xmlns:p14="http://schemas.microsoft.com/office/powerpoint/2010/main" val="10706122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619A3-3550-5925-24AC-8B0343D24DFB}"/>
              </a:ext>
            </a:extLst>
          </p:cNvPr>
          <p:cNvSpPr>
            <a:spLocks noGrp="1"/>
          </p:cNvSpPr>
          <p:nvPr>
            <p:ph type="title"/>
          </p:nvPr>
        </p:nvSpPr>
        <p:spPr/>
        <p:txBody>
          <a:bodyPr>
            <a:normAutofit/>
          </a:bodyPr>
          <a:lstStyle/>
          <a:p>
            <a:r>
              <a:rPr lang="en-US" dirty="0"/>
              <a:t>10. In tableau, create a line chart that visualizes the trend of Employee Attrition over the years.</a:t>
            </a:r>
          </a:p>
        </p:txBody>
      </p:sp>
      <p:pic>
        <p:nvPicPr>
          <p:cNvPr id="5" name="Content Placeholder 4" descr="A graph showing the growth of the company&#10;&#10;Description automatically generated">
            <a:extLst>
              <a:ext uri="{FF2B5EF4-FFF2-40B4-BE49-F238E27FC236}">
                <a16:creationId xmlns:a16="http://schemas.microsoft.com/office/drawing/2014/main" id="{C524BFBF-0209-E0E6-C269-550B94D6494E}"/>
              </a:ext>
            </a:extLst>
          </p:cNvPr>
          <p:cNvPicPr>
            <a:picLocks noGrp="1" noChangeAspect="1"/>
          </p:cNvPicPr>
          <p:nvPr>
            <p:ph idx="1"/>
          </p:nvPr>
        </p:nvPicPr>
        <p:blipFill>
          <a:blip r:embed="rId2"/>
          <a:stretch>
            <a:fillRect/>
          </a:stretch>
        </p:blipFill>
        <p:spPr>
          <a:xfrm>
            <a:off x="1810526" y="1871707"/>
            <a:ext cx="8011109" cy="4861639"/>
          </a:xfrm>
        </p:spPr>
      </p:pic>
    </p:spTree>
    <p:extLst>
      <p:ext uri="{BB962C8B-B14F-4D97-AF65-F5344CB8AC3E}">
        <p14:creationId xmlns:p14="http://schemas.microsoft.com/office/powerpoint/2010/main" val="3930062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FA476-B524-47D4-0BDB-434771C3772D}"/>
              </a:ext>
            </a:extLst>
          </p:cNvPr>
          <p:cNvSpPr>
            <a:spLocks noGrp="1"/>
          </p:cNvSpPr>
          <p:nvPr>
            <p:ph type="title"/>
          </p:nvPr>
        </p:nvSpPr>
        <p:spPr/>
        <p:txBody>
          <a:bodyPr>
            <a:normAutofit/>
          </a:bodyPr>
          <a:lstStyle/>
          <a:p>
            <a:r>
              <a:rPr lang="en-US" dirty="0"/>
              <a:t>11. Describe how you would create a star schema for this dataset, explaining the benefits of doing so.</a:t>
            </a:r>
          </a:p>
        </p:txBody>
      </p:sp>
      <p:sp>
        <p:nvSpPr>
          <p:cNvPr id="3" name="Content Placeholder 2">
            <a:extLst>
              <a:ext uri="{FF2B5EF4-FFF2-40B4-BE49-F238E27FC236}">
                <a16:creationId xmlns:a16="http://schemas.microsoft.com/office/drawing/2014/main" id="{F11C0D92-9BBD-9FBE-D5F1-CE598E98FE4B}"/>
              </a:ext>
            </a:extLst>
          </p:cNvPr>
          <p:cNvSpPr>
            <a:spLocks noGrp="1"/>
          </p:cNvSpPr>
          <p:nvPr>
            <p:ph idx="1"/>
          </p:nvPr>
        </p:nvSpPr>
        <p:spPr/>
        <p:txBody>
          <a:bodyPr>
            <a:normAutofit fontScale="92500" lnSpcReduction="10000"/>
          </a:bodyPr>
          <a:lstStyle/>
          <a:p>
            <a:pPr>
              <a:buFont typeface="+mj-lt"/>
              <a:buAutoNum type="arabicPeriod"/>
            </a:pPr>
            <a:r>
              <a:rPr lang="en-US" dirty="0"/>
              <a:t>﻿﻿﻿Fact Table: Employee Attrition Fact (Employee ID, Year ID, Attrition Count).</a:t>
            </a:r>
          </a:p>
          <a:p>
            <a:pPr>
              <a:buFont typeface="+mj-lt"/>
              <a:buAutoNum type="arabicPeriod"/>
            </a:pPr>
            <a:r>
              <a:rPr lang="en-US" dirty="0"/>
              <a:t>﻿﻿﻿Dimensions: a. </a:t>
            </a:r>
            <a:r>
              <a:rPr lang="en-US" b="1" dirty="0"/>
              <a:t>Employee Dimension</a:t>
            </a:r>
            <a:r>
              <a:rPr lang="en-US" dirty="0"/>
              <a:t>: Employee (Employee ID, Employee Name, Department, Marita Status, etc.). b. </a:t>
            </a:r>
            <a:r>
              <a:rPr lang="en-US" b="1" dirty="0"/>
              <a:t>Time Dimension</a:t>
            </a:r>
            <a:r>
              <a:rPr lang="en-US" dirty="0"/>
              <a:t>: Time (Year ID, Year, Quarter, Month, Date-related attributes).</a:t>
            </a:r>
          </a:p>
          <a:p>
            <a:pPr>
              <a:buFont typeface="+mj-lt"/>
              <a:buAutoNum type="arabicPeriod"/>
            </a:pPr>
            <a:r>
              <a:rPr lang="en-US" dirty="0"/>
              <a:t>﻿﻿﻿Benefits of Star Schema:</a:t>
            </a:r>
          </a:p>
          <a:p>
            <a:pPr>
              <a:buFont typeface="Arial" panose="020B0604020202020204" pitchFamily="34" charset="0"/>
              <a:buChar char="•"/>
            </a:pPr>
            <a:r>
              <a:rPr lang="en-US" dirty="0"/>
              <a:t>﻿﻿Simplifies structure with clear fact and dimension separation.</a:t>
            </a:r>
          </a:p>
          <a:p>
            <a:pPr>
              <a:buFont typeface="Arial" panose="020B0604020202020204" pitchFamily="34" charset="0"/>
              <a:buChar char="•"/>
            </a:pPr>
            <a:r>
              <a:rPr lang="en-US" dirty="0"/>
              <a:t>﻿﻿Improves query performance through optimized design.</a:t>
            </a:r>
          </a:p>
          <a:p>
            <a:pPr>
              <a:buFont typeface="Arial" panose="020B0604020202020204" pitchFamily="34" charset="0"/>
              <a:buChar char="•"/>
            </a:pPr>
            <a:r>
              <a:rPr lang="en-US" dirty="0"/>
              <a:t>﻿﻿Scales efficiently for large datasets.</a:t>
            </a:r>
          </a:p>
          <a:p>
            <a:pPr>
              <a:buFont typeface="Arial" panose="020B0604020202020204" pitchFamily="34" charset="0"/>
              <a:buChar char="•"/>
            </a:pPr>
            <a:r>
              <a:rPr lang="en-US" dirty="0"/>
              <a:t>﻿﻿Facilitates easy maintenance of dimensions.</a:t>
            </a:r>
          </a:p>
          <a:p>
            <a:pPr>
              <a:buFont typeface="Arial" panose="020B0604020202020204" pitchFamily="34" charset="0"/>
              <a:buChar char="•"/>
            </a:pPr>
            <a:r>
              <a:rPr lang="en-US" dirty="0"/>
              <a:t>﻿﻿Better support for BI tools like Power BI.</a:t>
            </a:r>
          </a:p>
          <a:p>
            <a:pPr>
              <a:buFont typeface="Arial" panose="020B0604020202020204" pitchFamily="34" charset="0"/>
              <a:buChar char="•"/>
            </a:pPr>
            <a:r>
              <a:rPr lang="en-US" dirty="0"/>
              <a:t>﻿﻿Ideal for data warehousing environments.</a:t>
            </a:r>
          </a:p>
        </p:txBody>
      </p:sp>
    </p:spTree>
    <p:extLst>
      <p:ext uri="{BB962C8B-B14F-4D97-AF65-F5344CB8AC3E}">
        <p14:creationId xmlns:p14="http://schemas.microsoft.com/office/powerpoint/2010/main" val="2790668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7BFC32-50A7-93FC-FBA4-CF8DF584A5A1}"/>
              </a:ext>
            </a:extLst>
          </p:cNvPr>
          <p:cNvSpPr>
            <a:spLocks noGrp="1"/>
          </p:cNvSpPr>
          <p:nvPr>
            <p:ph type="title"/>
          </p:nvPr>
        </p:nvSpPr>
        <p:spPr/>
        <p:txBody>
          <a:bodyPr>
            <a:normAutofit/>
          </a:bodyPr>
          <a:lstStyle/>
          <a:p>
            <a:r>
              <a:rPr lang="en-US" dirty="0"/>
              <a:t>12. calculate the rolling 3-month average of Monthly Income for each employee.</a:t>
            </a:r>
          </a:p>
        </p:txBody>
      </p:sp>
      <p:pic>
        <p:nvPicPr>
          <p:cNvPr id="5" name="Content Placeholder 4">
            <a:extLst>
              <a:ext uri="{FF2B5EF4-FFF2-40B4-BE49-F238E27FC236}">
                <a16:creationId xmlns:a16="http://schemas.microsoft.com/office/drawing/2014/main" id="{21243B55-D5D4-0FCE-4DE8-26506C7ECDA8}"/>
              </a:ext>
            </a:extLst>
          </p:cNvPr>
          <p:cNvPicPr>
            <a:picLocks noGrp="1" noChangeAspect="1"/>
          </p:cNvPicPr>
          <p:nvPr>
            <p:ph idx="1"/>
          </p:nvPr>
        </p:nvPicPr>
        <p:blipFill>
          <a:blip r:embed="rId2"/>
          <a:stretch>
            <a:fillRect/>
          </a:stretch>
        </p:blipFill>
        <p:spPr>
          <a:xfrm>
            <a:off x="4307420" y="1957704"/>
            <a:ext cx="3206818" cy="4514215"/>
          </a:xfrm>
        </p:spPr>
      </p:pic>
    </p:spTree>
    <p:extLst>
      <p:ext uri="{BB962C8B-B14F-4D97-AF65-F5344CB8AC3E}">
        <p14:creationId xmlns:p14="http://schemas.microsoft.com/office/powerpoint/2010/main" val="897491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D9CC2-9425-32E7-D471-758095E39DE5}"/>
              </a:ext>
            </a:extLst>
          </p:cNvPr>
          <p:cNvSpPr>
            <a:spLocks noGrp="1"/>
          </p:cNvSpPr>
          <p:nvPr>
            <p:ph type="title"/>
          </p:nvPr>
        </p:nvSpPr>
        <p:spPr>
          <a:xfrm>
            <a:off x="581192" y="647753"/>
            <a:ext cx="11029616" cy="1185277"/>
          </a:xfrm>
        </p:spPr>
        <p:txBody>
          <a:bodyPr>
            <a:normAutofit fontScale="90000"/>
          </a:bodyPr>
          <a:lstStyle/>
          <a:p>
            <a:r>
              <a:rPr lang="en-US" dirty="0"/>
              <a:t>13. Create a hierarchy in Tableau that allows users to drill down from Department to Job Role to further narrow their analysis.</a:t>
            </a:r>
          </a:p>
        </p:txBody>
      </p:sp>
      <p:pic>
        <p:nvPicPr>
          <p:cNvPr id="9" name="Content Placeholder 8" descr="A screenshot of a computer&#10;&#10;Description automatically generated">
            <a:extLst>
              <a:ext uri="{FF2B5EF4-FFF2-40B4-BE49-F238E27FC236}">
                <a16:creationId xmlns:a16="http://schemas.microsoft.com/office/drawing/2014/main" id="{69606FC2-BA6E-2E14-86F4-B2628B37C82D}"/>
              </a:ext>
            </a:extLst>
          </p:cNvPr>
          <p:cNvPicPr>
            <a:picLocks noGrp="1" noChangeAspect="1"/>
          </p:cNvPicPr>
          <p:nvPr>
            <p:ph idx="1"/>
          </p:nvPr>
        </p:nvPicPr>
        <p:blipFill>
          <a:blip r:embed="rId2"/>
          <a:stretch>
            <a:fillRect/>
          </a:stretch>
        </p:blipFill>
        <p:spPr>
          <a:xfrm>
            <a:off x="4196080" y="1863510"/>
            <a:ext cx="2692400" cy="4762872"/>
          </a:xfrm>
        </p:spPr>
      </p:pic>
    </p:spTree>
    <p:extLst>
      <p:ext uri="{BB962C8B-B14F-4D97-AF65-F5344CB8AC3E}">
        <p14:creationId xmlns:p14="http://schemas.microsoft.com/office/powerpoint/2010/main" val="2000573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FE13E-32B5-CC12-058D-DD140DA48ABA}"/>
              </a:ext>
            </a:extLst>
          </p:cNvPr>
          <p:cNvSpPr>
            <a:spLocks noGrp="1"/>
          </p:cNvSpPr>
          <p:nvPr>
            <p:ph type="title"/>
          </p:nvPr>
        </p:nvSpPr>
        <p:spPr>
          <a:xfrm>
            <a:off x="581192" y="587827"/>
            <a:ext cx="11029616" cy="1193442"/>
          </a:xfrm>
        </p:spPr>
        <p:txBody>
          <a:bodyPr>
            <a:normAutofit fontScale="90000"/>
          </a:bodyPr>
          <a:lstStyle/>
          <a:p>
            <a:r>
              <a:rPr lang="en-US" dirty="0"/>
              <a:t>14. How can you set up parameterized queries in Power BI to allow users to filter data based on the Distance from Home column?</a:t>
            </a:r>
          </a:p>
        </p:txBody>
      </p:sp>
      <p:graphicFrame>
        <p:nvGraphicFramePr>
          <p:cNvPr id="5" name="Content Placeholder 4">
            <a:extLst>
              <a:ext uri="{FF2B5EF4-FFF2-40B4-BE49-F238E27FC236}">
                <a16:creationId xmlns:a16="http://schemas.microsoft.com/office/drawing/2014/main" id="{517D38B5-9A37-D482-B508-93025BCB294C}"/>
              </a:ext>
            </a:extLst>
          </p:cNvPr>
          <p:cNvGraphicFramePr>
            <a:graphicFrameLocks noGrp="1"/>
          </p:cNvGraphicFramePr>
          <p:nvPr>
            <p:ph idx="1"/>
            <p:extLst>
              <p:ext uri="{D42A27DB-BD31-4B8C-83A1-F6EECF244321}">
                <p14:modId xmlns:p14="http://schemas.microsoft.com/office/powerpoint/2010/main" val="1020643808"/>
              </p:ext>
            </p:extLst>
          </p:nvPr>
        </p:nvGraphicFramePr>
        <p:xfrm>
          <a:off x="581024" y="2237263"/>
          <a:ext cx="8326212" cy="3771649"/>
        </p:xfrm>
        <a:graphic>
          <a:graphicData uri="http://schemas.openxmlformats.org/drawingml/2006/table">
            <a:tbl>
              <a:tblPr/>
              <a:tblGrid>
                <a:gridCol w="26095">
                  <a:extLst>
                    <a:ext uri="{9D8B030D-6E8A-4147-A177-3AD203B41FA5}">
                      <a16:colId xmlns:a16="http://schemas.microsoft.com/office/drawing/2014/main" val="3504038982"/>
                    </a:ext>
                  </a:extLst>
                </a:gridCol>
                <a:gridCol w="8300117">
                  <a:extLst>
                    <a:ext uri="{9D8B030D-6E8A-4147-A177-3AD203B41FA5}">
                      <a16:colId xmlns:a16="http://schemas.microsoft.com/office/drawing/2014/main" val="2015283203"/>
                    </a:ext>
                  </a:extLst>
                </a:gridCol>
              </a:tblGrid>
              <a:tr h="538807">
                <a:tc>
                  <a:txBody>
                    <a:bodyPr/>
                    <a:lstStyle/>
                    <a:p>
                      <a:pPr algn="l"/>
                      <a:endParaRPr lang="en-US" dirty="0"/>
                    </a:p>
                  </a:txBody>
                  <a:tcPr marL="0" marR="0" marT="0" marB="0">
                    <a:lnL>
                      <a:noFill/>
                    </a:lnL>
                    <a:lnR>
                      <a:noFill/>
                    </a:lnR>
                    <a:lnT>
                      <a:noFill/>
                    </a:lnT>
                    <a:lnB>
                      <a:noFill/>
                    </a:lnB>
                    <a:noFill/>
                  </a:tcPr>
                </a:tc>
                <a:tc>
                  <a:txBody>
                    <a:bodyPr/>
                    <a:lstStyle/>
                    <a:p>
                      <a:pPr algn="l"/>
                      <a:r>
                        <a:rPr lang="en-US" dirty="0"/>
                        <a:t>In Power BI, parameterized queries allow users to dynamically filter data based on</a:t>
                      </a:r>
                    </a:p>
                  </a:txBody>
                  <a:tcPr marL="0" marR="0" marT="0" marB="0">
                    <a:lnL>
                      <a:noFill/>
                    </a:lnL>
                    <a:lnR>
                      <a:noFill/>
                    </a:lnR>
                    <a:lnT>
                      <a:noFill/>
                    </a:lnT>
                    <a:lnB>
                      <a:noFill/>
                    </a:lnB>
                    <a:noFill/>
                  </a:tcPr>
                </a:tc>
                <a:extLst>
                  <a:ext uri="{0D108BD9-81ED-4DB2-BD59-A6C34878D82A}">
                    <a16:rowId xmlns:a16="http://schemas.microsoft.com/office/drawing/2014/main" val="1578623177"/>
                  </a:ext>
                </a:extLst>
              </a:tr>
              <a:tr h="538807">
                <a:tc>
                  <a:txBody>
                    <a:bodyPr/>
                    <a:lstStyle/>
                    <a:p>
                      <a:pPr algn="l"/>
                      <a:endParaRPr lang="en-US" dirty="0"/>
                    </a:p>
                  </a:txBody>
                  <a:tcPr marL="0" marR="0" marT="0" marB="0">
                    <a:lnL>
                      <a:noFill/>
                    </a:lnL>
                    <a:lnR>
                      <a:noFill/>
                    </a:lnR>
                    <a:lnT>
                      <a:noFill/>
                    </a:lnT>
                    <a:lnB>
                      <a:noFill/>
                    </a:lnB>
                    <a:noFill/>
                  </a:tcPr>
                </a:tc>
                <a:tc>
                  <a:txBody>
                    <a:bodyPr/>
                    <a:lstStyle/>
                    <a:p>
                      <a:pPr algn="l"/>
                      <a:r>
                        <a:rPr lang="en-US" dirty="0"/>
                        <a:t>predefined parameters. To set up a parameter, create one in the Manage Parameters</a:t>
                      </a:r>
                    </a:p>
                  </a:txBody>
                  <a:tcPr marL="0" marR="0" marT="0" marB="0">
                    <a:lnL>
                      <a:noFill/>
                    </a:lnL>
                    <a:lnR>
                      <a:noFill/>
                    </a:lnR>
                    <a:lnT>
                      <a:noFill/>
                    </a:lnT>
                    <a:lnB>
                      <a:noFill/>
                    </a:lnB>
                    <a:noFill/>
                  </a:tcPr>
                </a:tc>
                <a:extLst>
                  <a:ext uri="{0D108BD9-81ED-4DB2-BD59-A6C34878D82A}">
                    <a16:rowId xmlns:a16="http://schemas.microsoft.com/office/drawing/2014/main" val="4214559326"/>
                  </a:ext>
                </a:extLst>
              </a:tr>
              <a:tr h="538807">
                <a:tc>
                  <a:txBody>
                    <a:bodyPr/>
                    <a:lstStyle/>
                    <a:p>
                      <a:pPr algn="l"/>
                      <a:endParaRPr lang="en-US"/>
                    </a:p>
                  </a:txBody>
                  <a:tcPr marL="0" marR="0" marT="0" marB="0">
                    <a:lnL>
                      <a:noFill/>
                    </a:lnL>
                    <a:lnR>
                      <a:noFill/>
                    </a:lnR>
                    <a:lnT>
                      <a:noFill/>
                    </a:lnT>
                    <a:lnB>
                      <a:noFill/>
                    </a:lnB>
                    <a:noFill/>
                  </a:tcPr>
                </a:tc>
                <a:tc>
                  <a:txBody>
                    <a:bodyPr/>
                    <a:lstStyle/>
                    <a:p>
                      <a:pPr algn="l"/>
                      <a:r>
                        <a:rPr lang="en-US" dirty="0"/>
                        <a:t>dialog, assign it a data type, and incorporate it into your queries' filtering logic. By</a:t>
                      </a:r>
                    </a:p>
                  </a:txBody>
                  <a:tcPr marL="0" marR="0" marT="0" marB="0">
                    <a:lnL>
                      <a:noFill/>
                    </a:lnL>
                    <a:lnR>
                      <a:noFill/>
                    </a:lnR>
                    <a:lnT>
                      <a:noFill/>
                    </a:lnT>
                    <a:lnB>
                      <a:noFill/>
                    </a:lnB>
                    <a:noFill/>
                  </a:tcPr>
                </a:tc>
                <a:extLst>
                  <a:ext uri="{0D108BD9-81ED-4DB2-BD59-A6C34878D82A}">
                    <a16:rowId xmlns:a16="http://schemas.microsoft.com/office/drawing/2014/main" val="4042969988"/>
                  </a:ext>
                </a:extLst>
              </a:tr>
              <a:tr h="538807">
                <a:tc>
                  <a:txBody>
                    <a:bodyPr/>
                    <a:lstStyle/>
                    <a:p>
                      <a:pPr algn="l"/>
                      <a:endParaRPr lang="en-US"/>
                    </a:p>
                  </a:txBody>
                  <a:tcPr marL="0" marR="0" marT="0" marB="0">
                    <a:lnL>
                      <a:noFill/>
                    </a:lnL>
                    <a:lnR>
                      <a:noFill/>
                    </a:lnR>
                    <a:lnT>
                      <a:noFill/>
                    </a:lnT>
                    <a:lnB>
                      <a:noFill/>
                    </a:lnB>
                    <a:noFill/>
                  </a:tcPr>
                </a:tc>
                <a:tc>
                  <a:txBody>
                    <a:bodyPr/>
                    <a:lstStyle/>
                    <a:p>
                      <a:pPr algn="l"/>
                      <a:r>
                        <a:rPr lang="en-US" dirty="0"/>
                        <a:t>creating a slicer visualization linked to the parameter, users can interactively adjust the</a:t>
                      </a:r>
                    </a:p>
                  </a:txBody>
                  <a:tcPr marL="0" marR="0" marT="0" marB="0">
                    <a:lnL>
                      <a:noFill/>
                    </a:lnL>
                    <a:lnR>
                      <a:noFill/>
                    </a:lnR>
                    <a:lnT>
                      <a:noFill/>
                    </a:lnT>
                    <a:lnB>
                      <a:noFill/>
                    </a:lnB>
                    <a:noFill/>
                  </a:tcPr>
                </a:tc>
                <a:extLst>
                  <a:ext uri="{0D108BD9-81ED-4DB2-BD59-A6C34878D82A}">
                    <a16:rowId xmlns:a16="http://schemas.microsoft.com/office/drawing/2014/main" val="3272817279"/>
                  </a:ext>
                </a:extLst>
              </a:tr>
              <a:tr h="538807">
                <a:tc>
                  <a:txBody>
                    <a:bodyPr/>
                    <a:lstStyle/>
                    <a:p>
                      <a:pPr algn="l"/>
                      <a:endParaRPr lang="en-US"/>
                    </a:p>
                  </a:txBody>
                  <a:tcPr marL="0" marR="0" marT="0" marB="0">
                    <a:lnL>
                      <a:noFill/>
                    </a:lnL>
                    <a:lnR>
                      <a:noFill/>
                    </a:lnR>
                    <a:lnT>
                      <a:noFill/>
                    </a:lnT>
                    <a:lnB>
                      <a:noFill/>
                    </a:lnB>
                    <a:noFill/>
                  </a:tcPr>
                </a:tc>
                <a:tc>
                  <a:txBody>
                    <a:bodyPr/>
                    <a:lstStyle/>
                    <a:p>
                      <a:pPr algn="l"/>
                      <a:r>
                        <a:rPr lang="en-US" dirty="0"/>
                        <a:t>filter, enabling dynamic analysis of the dataset. This approach enhances flexibility and</a:t>
                      </a:r>
                    </a:p>
                  </a:txBody>
                  <a:tcPr marL="0" marR="0" marT="0" marB="0">
                    <a:lnL>
                      <a:noFill/>
                    </a:lnL>
                    <a:lnR>
                      <a:noFill/>
                    </a:lnR>
                    <a:lnT>
                      <a:noFill/>
                    </a:lnT>
                    <a:lnB>
                      <a:noFill/>
                    </a:lnB>
                    <a:noFill/>
                  </a:tcPr>
                </a:tc>
                <a:extLst>
                  <a:ext uri="{0D108BD9-81ED-4DB2-BD59-A6C34878D82A}">
                    <a16:rowId xmlns:a16="http://schemas.microsoft.com/office/drawing/2014/main" val="1279791860"/>
                  </a:ext>
                </a:extLst>
              </a:tr>
              <a:tr h="538807">
                <a:tc>
                  <a:txBody>
                    <a:bodyPr/>
                    <a:lstStyle/>
                    <a:p>
                      <a:pPr algn="l"/>
                      <a:endParaRPr lang="en-US"/>
                    </a:p>
                  </a:txBody>
                  <a:tcPr marL="0" marR="0" marT="0" marB="0">
                    <a:lnL>
                      <a:noFill/>
                    </a:lnL>
                    <a:lnR>
                      <a:noFill/>
                    </a:lnR>
                    <a:lnT>
                      <a:noFill/>
                    </a:lnT>
                    <a:lnB>
                      <a:noFill/>
                    </a:lnB>
                    <a:noFill/>
                  </a:tcPr>
                </a:tc>
                <a:tc>
                  <a:txBody>
                    <a:bodyPr/>
                    <a:lstStyle/>
                    <a:p>
                      <a:pPr algn="l"/>
                      <a:r>
                        <a:rPr lang="en-US" dirty="0"/>
                        <a:t>empowers users to explore and tailor their insights based on specific criteria, such as</a:t>
                      </a:r>
                    </a:p>
                  </a:txBody>
                  <a:tcPr marL="0" marR="0" marT="0" marB="0">
                    <a:lnL>
                      <a:noFill/>
                    </a:lnL>
                    <a:lnR>
                      <a:noFill/>
                    </a:lnR>
                    <a:lnT>
                      <a:noFill/>
                    </a:lnT>
                    <a:lnB>
                      <a:noFill/>
                    </a:lnB>
                    <a:noFill/>
                  </a:tcPr>
                </a:tc>
                <a:extLst>
                  <a:ext uri="{0D108BD9-81ED-4DB2-BD59-A6C34878D82A}">
                    <a16:rowId xmlns:a16="http://schemas.microsoft.com/office/drawing/2014/main" val="1168655951"/>
                  </a:ext>
                </a:extLst>
              </a:tr>
              <a:tr h="538807">
                <a:tc gridSpan="2">
                  <a:txBody>
                    <a:bodyPr/>
                    <a:lstStyle/>
                    <a:p>
                      <a:pPr algn="l"/>
                      <a:r>
                        <a:rPr lang="en-US" dirty="0"/>
                        <a:t>filtering data on the "Distance from Home" column.</a:t>
                      </a:r>
                    </a:p>
                  </a:txBody>
                  <a:tcPr marL="0" marR="0" marT="0" marB="0">
                    <a:lnL>
                      <a:noFill/>
                    </a:lnL>
                    <a:lnR>
                      <a:noFill/>
                    </a:lnR>
                    <a:lnT>
                      <a:noFill/>
                    </a:lnT>
                    <a:lnB>
                      <a:noFill/>
                    </a:lnB>
                    <a:noFill/>
                  </a:tcPr>
                </a:tc>
                <a:tc hMerge="1">
                  <a:txBody>
                    <a:bodyPr/>
                    <a:lstStyle/>
                    <a:p>
                      <a:endParaRPr lang="en-US"/>
                    </a:p>
                  </a:txBody>
                  <a:tcPr/>
                </a:tc>
                <a:extLst>
                  <a:ext uri="{0D108BD9-81ED-4DB2-BD59-A6C34878D82A}">
                    <a16:rowId xmlns:a16="http://schemas.microsoft.com/office/drawing/2014/main" val="527559546"/>
                  </a:ext>
                </a:extLst>
              </a:tr>
            </a:tbl>
          </a:graphicData>
        </a:graphic>
      </p:graphicFrame>
    </p:spTree>
    <p:extLst>
      <p:ext uri="{BB962C8B-B14F-4D97-AF65-F5344CB8AC3E}">
        <p14:creationId xmlns:p14="http://schemas.microsoft.com/office/powerpoint/2010/main" val="4015278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5D312-51E1-72DA-F175-7B012ED04F5B}"/>
              </a:ext>
            </a:extLst>
          </p:cNvPr>
          <p:cNvSpPr>
            <a:spLocks noGrp="1"/>
          </p:cNvSpPr>
          <p:nvPr>
            <p:ph type="title"/>
          </p:nvPr>
        </p:nvSpPr>
        <p:spPr>
          <a:xfrm>
            <a:off x="581192" y="775635"/>
            <a:ext cx="11029616" cy="1013800"/>
          </a:xfrm>
        </p:spPr>
        <p:txBody>
          <a:bodyPr>
            <a:normAutofit fontScale="90000"/>
          </a:bodyPr>
          <a:lstStyle/>
          <a:p>
            <a:r>
              <a:rPr lang="en-US" dirty="0"/>
              <a:t>15. In Excel, calculate the total Monthly Income for each Department, considering only the employees with a Job Level greater than or equal to 3.</a:t>
            </a:r>
          </a:p>
        </p:txBody>
      </p:sp>
      <p:pic>
        <p:nvPicPr>
          <p:cNvPr id="9" name="Content Placeholder 8" descr="A screenshot of a spreadsheet&#10;&#10;Description automatically generated">
            <a:extLst>
              <a:ext uri="{FF2B5EF4-FFF2-40B4-BE49-F238E27FC236}">
                <a16:creationId xmlns:a16="http://schemas.microsoft.com/office/drawing/2014/main" id="{8FAC10CB-82EE-17EE-5149-393FB2EBE3EF}"/>
              </a:ext>
            </a:extLst>
          </p:cNvPr>
          <p:cNvPicPr>
            <a:picLocks noGrp="1" noChangeAspect="1"/>
          </p:cNvPicPr>
          <p:nvPr>
            <p:ph idx="1"/>
          </p:nvPr>
        </p:nvPicPr>
        <p:blipFill>
          <a:blip r:embed="rId2"/>
          <a:stretch>
            <a:fillRect/>
          </a:stretch>
        </p:blipFill>
        <p:spPr>
          <a:xfrm>
            <a:off x="3274622" y="2084864"/>
            <a:ext cx="5208978" cy="4413162"/>
          </a:xfrm>
        </p:spPr>
      </p:pic>
    </p:spTree>
    <p:extLst>
      <p:ext uri="{BB962C8B-B14F-4D97-AF65-F5344CB8AC3E}">
        <p14:creationId xmlns:p14="http://schemas.microsoft.com/office/powerpoint/2010/main" val="2349346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BD409-07E9-2497-B3BF-263029EE69EE}"/>
              </a:ext>
            </a:extLst>
          </p:cNvPr>
          <p:cNvSpPr>
            <a:spLocks noGrp="1"/>
          </p:cNvSpPr>
          <p:nvPr>
            <p:ph type="title"/>
          </p:nvPr>
        </p:nvSpPr>
        <p:spPr>
          <a:xfrm>
            <a:off x="581192" y="702156"/>
            <a:ext cx="11029616" cy="1077658"/>
          </a:xfrm>
        </p:spPr>
        <p:txBody>
          <a:bodyPr>
            <a:normAutofit fontScale="90000"/>
          </a:bodyPr>
          <a:lstStyle/>
          <a:p>
            <a:r>
              <a:rPr lang="en-US" dirty="0"/>
              <a:t>16. Explain how to perform a What-If analysis in Excel to understand the impact of a 10% increase in Percent Salary Hike on Monthly Income.</a:t>
            </a:r>
          </a:p>
        </p:txBody>
      </p:sp>
      <p:sp>
        <p:nvSpPr>
          <p:cNvPr id="3" name="Content Placeholder 2">
            <a:extLst>
              <a:ext uri="{FF2B5EF4-FFF2-40B4-BE49-F238E27FC236}">
                <a16:creationId xmlns:a16="http://schemas.microsoft.com/office/drawing/2014/main" id="{81659FFD-99CA-8D34-EB97-31891B1229D0}"/>
              </a:ext>
            </a:extLst>
          </p:cNvPr>
          <p:cNvSpPr>
            <a:spLocks noGrp="1"/>
          </p:cNvSpPr>
          <p:nvPr>
            <p:ph idx="1"/>
          </p:nvPr>
        </p:nvSpPr>
        <p:spPr>
          <a:xfrm>
            <a:off x="581193" y="2180496"/>
            <a:ext cx="2504908" cy="3678303"/>
          </a:xfrm>
        </p:spPr>
        <p:txBody>
          <a:bodyPr/>
          <a:lstStyle/>
          <a:p>
            <a:pPr marL="0" indent="0">
              <a:buNone/>
            </a:pPr>
            <a:r>
              <a:rPr lang="en-US" dirty="0"/>
              <a:t>To perform What If analysis in Excel we can do that from the Data tab and choose what if analysis and choosing scenario manager and adding a scenario with the first monthly income cell as an Example and this is the summary of this.</a:t>
            </a:r>
          </a:p>
        </p:txBody>
      </p:sp>
      <p:pic>
        <p:nvPicPr>
          <p:cNvPr id="5" name="Picture 4" descr="A screenshot of a computer&#10;&#10;Description automatically generated">
            <a:extLst>
              <a:ext uri="{FF2B5EF4-FFF2-40B4-BE49-F238E27FC236}">
                <a16:creationId xmlns:a16="http://schemas.microsoft.com/office/drawing/2014/main" id="{C0E5751F-77B3-DBE0-7FCF-318560FCE92B}"/>
              </a:ext>
            </a:extLst>
          </p:cNvPr>
          <p:cNvPicPr>
            <a:picLocks noChangeAspect="1"/>
          </p:cNvPicPr>
          <p:nvPr/>
        </p:nvPicPr>
        <p:blipFill>
          <a:blip r:embed="rId2"/>
          <a:stretch>
            <a:fillRect/>
          </a:stretch>
        </p:blipFill>
        <p:spPr>
          <a:xfrm>
            <a:off x="5241472" y="2005693"/>
            <a:ext cx="5676900" cy="4267200"/>
          </a:xfrm>
          <a:prstGeom prst="rect">
            <a:avLst/>
          </a:prstGeom>
        </p:spPr>
      </p:pic>
    </p:spTree>
    <p:extLst>
      <p:ext uri="{BB962C8B-B14F-4D97-AF65-F5344CB8AC3E}">
        <p14:creationId xmlns:p14="http://schemas.microsoft.com/office/powerpoint/2010/main" val="366435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52114-2C1A-D5B9-06A8-61F496B5521E}"/>
              </a:ext>
            </a:extLst>
          </p:cNvPr>
          <p:cNvSpPr>
            <a:spLocks noGrp="1"/>
          </p:cNvSpPr>
          <p:nvPr>
            <p:ph type="title"/>
          </p:nvPr>
        </p:nvSpPr>
        <p:spPr/>
        <p:txBody>
          <a:bodyPr>
            <a:normAutofit/>
          </a:bodyPr>
          <a:lstStyle/>
          <a:p>
            <a:r>
              <a:rPr lang="en-US" dirty="0"/>
              <a:t>17. Verify if the data adheres to a predefined schema. What actions would you take if you find inconsistencies?</a:t>
            </a:r>
          </a:p>
        </p:txBody>
      </p:sp>
      <p:sp>
        <p:nvSpPr>
          <p:cNvPr id="3" name="Content Placeholder 2">
            <a:extLst>
              <a:ext uri="{FF2B5EF4-FFF2-40B4-BE49-F238E27FC236}">
                <a16:creationId xmlns:a16="http://schemas.microsoft.com/office/drawing/2014/main" id="{F7F404FF-7E76-455C-0655-3B7611ADB184}"/>
              </a:ext>
            </a:extLst>
          </p:cNvPr>
          <p:cNvSpPr>
            <a:spLocks noGrp="1"/>
          </p:cNvSpPr>
          <p:nvPr>
            <p:ph idx="1"/>
          </p:nvPr>
        </p:nvSpPr>
        <p:spPr/>
        <p:txBody>
          <a:bodyPr/>
          <a:lstStyle/>
          <a:p>
            <a:r>
              <a:rPr lang="en-US" dirty="0"/>
              <a:t>Yes, the data appears as a star schema</a:t>
            </a:r>
          </a:p>
          <a:p>
            <a:r>
              <a:rPr lang="en-US" dirty="0"/>
              <a:t>We should identify inconsistencies which they are human errors, system errors, data entry errors, data transfer errors, or data corruption. Some common types are missing values, outliers, duplicates, typos, formatting errors, or inconsistent units or scales.</a:t>
            </a:r>
          </a:p>
          <a:p>
            <a:r>
              <a:rPr lang="en-US" dirty="0"/>
              <a:t>Choose an appropriate strategy to handle data problems, depending on the nature and extent of the problem and here we find the </a:t>
            </a:r>
            <a:r>
              <a:rPr lang="en-US" dirty="0" err="1"/>
              <a:t>EmployeelD</a:t>
            </a:r>
            <a:r>
              <a:rPr lang="en-US" dirty="0"/>
              <a:t> cell empty in the </a:t>
            </a:r>
            <a:r>
              <a:rPr lang="en-US" dirty="0" err="1"/>
              <a:t>in_time</a:t>
            </a:r>
            <a:r>
              <a:rPr lang="en-US" dirty="0"/>
              <a:t> and </a:t>
            </a:r>
            <a:r>
              <a:rPr lang="en-US" dirty="0" err="1"/>
              <a:t>out_time</a:t>
            </a:r>
            <a:r>
              <a:rPr lang="en-US" dirty="0"/>
              <a:t> tables so we should complete them to make data consistent and ready for analysis, also we found that there isn't any date columns in the dataset so we should create new one to help us analyze data easily.</a:t>
            </a:r>
          </a:p>
        </p:txBody>
      </p:sp>
    </p:spTree>
    <p:extLst>
      <p:ext uri="{BB962C8B-B14F-4D97-AF65-F5344CB8AC3E}">
        <p14:creationId xmlns:p14="http://schemas.microsoft.com/office/powerpoint/2010/main" val="1275131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B606B-272D-4AC7-86DF-9BD16407911A}"/>
              </a:ext>
            </a:extLst>
          </p:cNvPr>
          <p:cNvSpPr>
            <a:spLocks noGrp="1"/>
          </p:cNvSpPr>
          <p:nvPr>
            <p:ph type="title"/>
          </p:nvPr>
        </p:nvSpPr>
        <p:spPr/>
        <p:txBody>
          <a:bodyPr>
            <a:normAutofit/>
          </a:bodyPr>
          <a:lstStyle/>
          <a:p>
            <a:r>
              <a:rPr lang="en-US" dirty="0"/>
              <a:t>1. Using Excel, how would you filter the dataset to only show employees aged 30 and above?</a:t>
            </a:r>
          </a:p>
        </p:txBody>
      </p:sp>
      <p:pic>
        <p:nvPicPr>
          <p:cNvPr id="5" name="Content Placeholder 4" descr="A screenshot of a computer&#10;&#10;Description automatically generated">
            <a:extLst>
              <a:ext uri="{FF2B5EF4-FFF2-40B4-BE49-F238E27FC236}">
                <a16:creationId xmlns:a16="http://schemas.microsoft.com/office/drawing/2014/main" id="{0DC9D51A-F5AF-78A9-21C8-0AD85DE7B498}"/>
              </a:ext>
            </a:extLst>
          </p:cNvPr>
          <p:cNvPicPr>
            <a:picLocks noGrp="1" noChangeAspect="1"/>
          </p:cNvPicPr>
          <p:nvPr>
            <p:ph idx="1"/>
          </p:nvPr>
        </p:nvPicPr>
        <p:blipFill>
          <a:blip r:embed="rId2"/>
          <a:stretch>
            <a:fillRect/>
          </a:stretch>
        </p:blipFill>
        <p:spPr>
          <a:xfrm>
            <a:off x="648341" y="2653393"/>
            <a:ext cx="3068425" cy="2145752"/>
          </a:xfrm>
        </p:spPr>
      </p:pic>
      <p:pic>
        <p:nvPicPr>
          <p:cNvPr id="9" name="Picture 8" descr="A screenshot of a computer&#10;&#10;Description automatically generated">
            <a:extLst>
              <a:ext uri="{FF2B5EF4-FFF2-40B4-BE49-F238E27FC236}">
                <a16:creationId xmlns:a16="http://schemas.microsoft.com/office/drawing/2014/main" id="{6A2375A8-4F46-15DC-66D9-C5D8B2AFA3D7}"/>
              </a:ext>
            </a:extLst>
          </p:cNvPr>
          <p:cNvPicPr>
            <a:picLocks noChangeAspect="1"/>
          </p:cNvPicPr>
          <p:nvPr/>
        </p:nvPicPr>
        <p:blipFill>
          <a:blip r:embed="rId3"/>
          <a:stretch>
            <a:fillRect/>
          </a:stretch>
        </p:blipFill>
        <p:spPr>
          <a:xfrm>
            <a:off x="4045237" y="1803593"/>
            <a:ext cx="7565571" cy="4913417"/>
          </a:xfrm>
          <a:prstGeom prst="rect">
            <a:avLst/>
          </a:prstGeom>
        </p:spPr>
      </p:pic>
    </p:spTree>
    <p:extLst>
      <p:ext uri="{BB962C8B-B14F-4D97-AF65-F5344CB8AC3E}">
        <p14:creationId xmlns:p14="http://schemas.microsoft.com/office/powerpoint/2010/main" val="2467034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F1258-66C4-C96E-BA8A-F5ED20BD4B8C}"/>
              </a:ext>
            </a:extLst>
          </p:cNvPr>
          <p:cNvSpPr>
            <a:spLocks noGrp="1"/>
          </p:cNvSpPr>
          <p:nvPr>
            <p:ph type="title"/>
          </p:nvPr>
        </p:nvSpPr>
        <p:spPr/>
        <p:txBody>
          <a:bodyPr>
            <a:normAutofit/>
          </a:bodyPr>
          <a:lstStyle/>
          <a:p>
            <a:r>
              <a:rPr lang="en-US" dirty="0"/>
              <a:t>2. Create a pivot table to summarize the average Monthly Income by Job Role.</a:t>
            </a:r>
          </a:p>
        </p:txBody>
      </p:sp>
      <p:pic>
        <p:nvPicPr>
          <p:cNvPr id="5" name="Content Placeholder 4" descr="A screenshot of a computer screen&#10;&#10;Description automatically generated">
            <a:extLst>
              <a:ext uri="{FF2B5EF4-FFF2-40B4-BE49-F238E27FC236}">
                <a16:creationId xmlns:a16="http://schemas.microsoft.com/office/drawing/2014/main" id="{ACE256D8-E1DA-4F6E-5D8D-F28F403277E6}"/>
              </a:ext>
            </a:extLst>
          </p:cNvPr>
          <p:cNvPicPr>
            <a:picLocks noGrp="1" noChangeAspect="1"/>
          </p:cNvPicPr>
          <p:nvPr>
            <p:ph idx="1"/>
          </p:nvPr>
        </p:nvPicPr>
        <p:blipFill>
          <a:blip r:embed="rId2"/>
          <a:stretch>
            <a:fillRect/>
          </a:stretch>
        </p:blipFill>
        <p:spPr>
          <a:xfrm>
            <a:off x="3282132" y="2167050"/>
            <a:ext cx="5401039" cy="3624150"/>
          </a:xfrm>
        </p:spPr>
      </p:pic>
    </p:spTree>
    <p:extLst>
      <p:ext uri="{BB962C8B-B14F-4D97-AF65-F5344CB8AC3E}">
        <p14:creationId xmlns:p14="http://schemas.microsoft.com/office/powerpoint/2010/main" val="1937024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1F63D-ED0A-A656-8A76-7438FF133097}"/>
              </a:ext>
            </a:extLst>
          </p:cNvPr>
          <p:cNvSpPr>
            <a:spLocks noGrp="1"/>
          </p:cNvSpPr>
          <p:nvPr>
            <p:ph type="title"/>
          </p:nvPr>
        </p:nvSpPr>
        <p:spPr/>
        <p:txBody>
          <a:bodyPr>
            <a:normAutofit fontScale="90000"/>
          </a:bodyPr>
          <a:lstStyle/>
          <a:p>
            <a:r>
              <a:rPr lang="en-US" dirty="0"/>
              <a:t>3. Apply conditional formatting to highlight employees with Monthly Income above the company's average income.</a:t>
            </a:r>
          </a:p>
        </p:txBody>
      </p:sp>
      <p:pic>
        <p:nvPicPr>
          <p:cNvPr id="5" name="Content Placeholder 4" descr="A screenshot of a computer&#10;&#10;Description automatically generated">
            <a:extLst>
              <a:ext uri="{FF2B5EF4-FFF2-40B4-BE49-F238E27FC236}">
                <a16:creationId xmlns:a16="http://schemas.microsoft.com/office/drawing/2014/main" id="{3C5D0541-9ABF-F731-5099-F821A3F784D1}"/>
              </a:ext>
            </a:extLst>
          </p:cNvPr>
          <p:cNvPicPr>
            <a:picLocks noGrp="1" noChangeAspect="1"/>
          </p:cNvPicPr>
          <p:nvPr>
            <p:ph idx="1"/>
          </p:nvPr>
        </p:nvPicPr>
        <p:blipFill>
          <a:blip r:embed="rId2"/>
          <a:stretch>
            <a:fillRect/>
          </a:stretch>
        </p:blipFill>
        <p:spPr>
          <a:xfrm>
            <a:off x="436803" y="2136049"/>
            <a:ext cx="4033495" cy="2781391"/>
          </a:xfrm>
        </p:spPr>
      </p:pic>
      <p:pic>
        <p:nvPicPr>
          <p:cNvPr id="7" name="Picture 6" descr="A screenshot of a computer&#10;&#10;Description automatically generated">
            <a:extLst>
              <a:ext uri="{FF2B5EF4-FFF2-40B4-BE49-F238E27FC236}">
                <a16:creationId xmlns:a16="http://schemas.microsoft.com/office/drawing/2014/main" id="{9B8010F5-6381-8836-B6E9-D0C8CCA6FF1A}"/>
              </a:ext>
            </a:extLst>
          </p:cNvPr>
          <p:cNvPicPr>
            <a:picLocks noChangeAspect="1"/>
          </p:cNvPicPr>
          <p:nvPr/>
        </p:nvPicPr>
        <p:blipFill>
          <a:blip r:embed="rId3"/>
          <a:stretch>
            <a:fillRect/>
          </a:stretch>
        </p:blipFill>
        <p:spPr>
          <a:xfrm>
            <a:off x="4609253" y="1906532"/>
            <a:ext cx="7284737" cy="4731031"/>
          </a:xfrm>
          <a:prstGeom prst="rect">
            <a:avLst/>
          </a:prstGeom>
        </p:spPr>
      </p:pic>
    </p:spTree>
    <p:extLst>
      <p:ext uri="{BB962C8B-B14F-4D97-AF65-F5344CB8AC3E}">
        <p14:creationId xmlns:p14="http://schemas.microsoft.com/office/powerpoint/2010/main" val="3862972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B1F60-4FC6-C546-643A-4C8CCCA387E0}"/>
              </a:ext>
            </a:extLst>
          </p:cNvPr>
          <p:cNvSpPr>
            <a:spLocks noGrp="1"/>
          </p:cNvSpPr>
          <p:nvPr>
            <p:ph type="title"/>
          </p:nvPr>
        </p:nvSpPr>
        <p:spPr/>
        <p:txBody>
          <a:bodyPr>
            <a:normAutofit/>
          </a:bodyPr>
          <a:lstStyle/>
          <a:p>
            <a:r>
              <a:rPr lang="en-US" dirty="0"/>
              <a:t>4. Create a bar chart in Excel to visualize the distribution of employee ages.</a:t>
            </a:r>
          </a:p>
        </p:txBody>
      </p:sp>
      <p:pic>
        <p:nvPicPr>
          <p:cNvPr id="5" name="Content Placeholder 4" descr="A graph of a number of employees&#10;&#10;Description automatically generated">
            <a:extLst>
              <a:ext uri="{FF2B5EF4-FFF2-40B4-BE49-F238E27FC236}">
                <a16:creationId xmlns:a16="http://schemas.microsoft.com/office/drawing/2014/main" id="{5F11E6B2-CEFB-0143-F331-B6DB66700006}"/>
              </a:ext>
            </a:extLst>
          </p:cNvPr>
          <p:cNvPicPr>
            <a:picLocks noGrp="1" noChangeAspect="1"/>
          </p:cNvPicPr>
          <p:nvPr>
            <p:ph idx="1"/>
          </p:nvPr>
        </p:nvPicPr>
        <p:blipFill>
          <a:blip r:embed="rId2"/>
          <a:stretch>
            <a:fillRect/>
          </a:stretch>
        </p:blipFill>
        <p:spPr>
          <a:xfrm>
            <a:off x="2088266" y="1927224"/>
            <a:ext cx="7844311" cy="4676775"/>
          </a:xfrm>
        </p:spPr>
      </p:pic>
    </p:spTree>
    <p:extLst>
      <p:ext uri="{BB962C8B-B14F-4D97-AF65-F5344CB8AC3E}">
        <p14:creationId xmlns:p14="http://schemas.microsoft.com/office/powerpoint/2010/main" val="944997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3A10F-25C7-E6BC-E965-C1B3F53CEFAE}"/>
              </a:ext>
            </a:extLst>
          </p:cNvPr>
          <p:cNvSpPr>
            <a:spLocks noGrp="1"/>
          </p:cNvSpPr>
          <p:nvPr>
            <p:ph type="title"/>
          </p:nvPr>
        </p:nvSpPr>
        <p:spPr/>
        <p:txBody>
          <a:bodyPr>
            <a:normAutofit/>
          </a:bodyPr>
          <a:lstStyle/>
          <a:p>
            <a:r>
              <a:rPr lang="en-US" dirty="0"/>
              <a:t>5. Identify and clean any missing or inconsistent data in the "Department" column.</a:t>
            </a:r>
          </a:p>
        </p:txBody>
      </p:sp>
      <p:pic>
        <p:nvPicPr>
          <p:cNvPr id="5" name="Content Placeholder 4" descr="A screenshot of a computer&#10;&#10;Description automatically generated">
            <a:extLst>
              <a:ext uri="{FF2B5EF4-FFF2-40B4-BE49-F238E27FC236}">
                <a16:creationId xmlns:a16="http://schemas.microsoft.com/office/drawing/2014/main" id="{D9BC7CC1-050A-DEE3-E67B-76E6B7F2434B}"/>
              </a:ext>
            </a:extLst>
          </p:cNvPr>
          <p:cNvPicPr>
            <a:picLocks noGrp="1" noChangeAspect="1"/>
          </p:cNvPicPr>
          <p:nvPr>
            <p:ph idx="1"/>
          </p:nvPr>
        </p:nvPicPr>
        <p:blipFill>
          <a:blip r:embed="rId2"/>
          <a:stretch>
            <a:fillRect/>
          </a:stretch>
        </p:blipFill>
        <p:spPr>
          <a:xfrm>
            <a:off x="3001086" y="1859370"/>
            <a:ext cx="3279608" cy="4877368"/>
          </a:xfrm>
        </p:spPr>
      </p:pic>
      <p:sp>
        <p:nvSpPr>
          <p:cNvPr id="6" name="TextBox 5">
            <a:extLst>
              <a:ext uri="{FF2B5EF4-FFF2-40B4-BE49-F238E27FC236}">
                <a16:creationId xmlns:a16="http://schemas.microsoft.com/office/drawing/2014/main" id="{9D4AF605-853C-52D5-A3D2-904ACBC25255}"/>
              </a:ext>
            </a:extLst>
          </p:cNvPr>
          <p:cNvSpPr txBox="1"/>
          <p:nvPr/>
        </p:nvSpPr>
        <p:spPr>
          <a:xfrm>
            <a:off x="6988629" y="3002812"/>
            <a:ext cx="3069772" cy="1754326"/>
          </a:xfrm>
          <a:prstGeom prst="rect">
            <a:avLst/>
          </a:prstGeom>
          <a:noFill/>
        </p:spPr>
        <p:txBody>
          <a:bodyPr wrap="square" rtlCol="0">
            <a:spAutoFit/>
          </a:bodyPr>
          <a:lstStyle/>
          <a:p>
            <a:r>
              <a:rPr lang="en-US" sz="3600" dirty="0"/>
              <a:t>All the data in this column is clean.</a:t>
            </a:r>
          </a:p>
        </p:txBody>
      </p:sp>
    </p:spTree>
    <p:extLst>
      <p:ext uri="{BB962C8B-B14F-4D97-AF65-F5344CB8AC3E}">
        <p14:creationId xmlns:p14="http://schemas.microsoft.com/office/powerpoint/2010/main" val="1270598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2048A-47B7-E7D2-56A3-0B543296AD56}"/>
              </a:ext>
            </a:extLst>
          </p:cNvPr>
          <p:cNvSpPr>
            <a:spLocks noGrp="1"/>
          </p:cNvSpPr>
          <p:nvPr>
            <p:ph type="title"/>
          </p:nvPr>
        </p:nvSpPr>
        <p:spPr/>
        <p:txBody>
          <a:bodyPr>
            <a:normAutofit fontScale="90000"/>
          </a:bodyPr>
          <a:lstStyle/>
          <a:p>
            <a:r>
              <a:rPr lang="en-US" dirty="0"/>
              <a:t>6. In Tableau, establish a relationship between the "</a:t>
            </a:r>
            <a:r>
              <a:rPr lang="en-US" dirty="0" err="1"/>
              <a:t>EmployeeID</a:t>
            </a:r>
            <a:r>
              <a:rPr lang="en-US" dirty="0"/>
              <a:t>" in the employee data and the "</a:t>
            </a:r>
            <a:r>
              <a:rPr lang="en-US" dirty="0" err="1"/>
              <a:t>EmployeeID</a:t>
            </a:r>
            <a:r>
              <a:rPr lang="en-US" dirty="0"/>
              <a:t>" in the time tracking data.</a:t>
            </a:r>
          </a:p>
        </p:txBody>
      </p:sp>
      <p:pic>
        <p:nvPicPr>
          <p:cNvPr id="5" name="Content Placeholder 4" descr="A screenshot of a computer&#10;&#10;Description automatically generated">
            <a:extLst>
              <a:ext uri="{FF2B5EF4-FFF2-40B4-BE49-F238E27FC236}">
                <a16:creationId xmlns:a16="http://schemas.microsoft.com/office/drawing/2014/main" id="{96CB143A-8587-96CF-3B37-1807A739465C}"/>
              </a:ext>
            </a:extLst>
          </p:cNvPr>
          <p:cNvPicPr>
            <a:picLocks noGrp="1" noChangeAspect="1"/>
          </p:cNvPicPr>
          <p:nvPr>
            <p:ph idx="1"/>
          </p:nvPr>
        </p:nvPicPr>
        <p:blipFill>
          <a:blip r:embed="rId2"/>
          <a:stretch>
            <a:fillRect/>
          </a:stretch>
        </p:blipFill>
        <p:spPr>
          <a:xfrm>
            <a:off x="1806011" y="2196585"/>
            <a:ext cx="8933110" cy="4102614"/>
          </a:xfrm>
        </p:spPr>
      </p:pic>
    </p:spTree>
    <p:extLst>
      <p:ext uri="{BB962C8B-B14F-4D97-AF65-F5344CB8AC3E}">
        <p14:creationId xmlns:p14="http://schemas.microsoft.com/office/powerpoint/2010/main" val="189718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94D28-7717-1B25-FD5E-AB35FE40C1B0}"/>
              </a:ext>
            </a:extLst>
          </p:cNvPr>
          <p:cNvSpPr>
            <a:spLocks noGrp="1"/>
          </p:cNvSpPr>
          <p:nvPr>
            <p:ph type="title"/>
          </p:nvPr>
        </p:nvSpPr>
        <p:spPr>
          <a:xfrm>
            <a:off x="581191" y="702156"/>
            <a:ext cx="11167215" cy="1013800"/>
          </a:xfrm>
        </p:spPr>
        <p:txBody>
          <a:bodyPr>
            <a:normAutofit fontScale="90000"/>
          </a:bodyPr>
          <a:lstStyle/>
          <a:p>
            <a:r>
              <a:rPr lang="en-US" dirty="0"/>
              <a:t>7. create a calculated column that calculates the average years an employee has spent with their current manager.</a:t>
            </a:r>
          </a:p>
        </p:txBody>
      </p:sp>
      <p:pic>
        <p:nvPicPr>
          <p:cNvPr id="5" name="Content Placeholder 4" descr="A white grid on a white surface&#10;&#10;Description automatically generated">
            <a:extLst>
              <a:ext uri="{FF2B5EF4-FFF2-40B4-BE49-F238E27FC236}">
                <a16:creationId xmlns:a16="http://schemas.microsoft.com/office/drawing/2014/main" id="{BAA0E203-C8DB-01C8-61C0-5626169D0D93}"/>
              </a:ext>
            </a:extLst>
          </p:cNvPr>
          <p:cNvPicPr>
            <a:picLocks noGrp="1" noChangeAspect="1"/>
          </p:cNvPicPr>
          <p:nvPr>
            <p:ph idx="1"/>
          </p:nvPr>
        </p:nvPicPr>
        <p:blipFill>
          <a:blip r:embed="rId2"/>
          <a:stretch>
            <a:fillRect/>
          </a:stretch>
        </p:blipFill>
        <p:spPr>
          <a:xfrm>
            <a:off x="941992" y="3063439"/>
            <a:ext cx="10308015" cy="2061603"/>
          </a:xfrm>
        </p:spPr>
      </p:pic>
    </p:spTree>
    <p:extLst>
      <p:ext uri="{BB962C8B-B14F-4D97-AF65-F5344CB8AC3E}">
        <p14:creationId xmlns:p14="http://schemas.microsoft.com/office/powerpoint/2010/main" val="724734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012CB-7422-16F0-1815-1417CB836079}"/>
              </a:ext>
            </a:extLst>
          </p:cNvPr>
          <p:cNvSpPr>
            <a:spLocks noGrp="1"/>
          </p:cNvSpPr>
          <p:nvPr>
            <p:ph type="title"/>
          </p:nvPr>
        </p:nvSpPr>
        <p:spPr>
          <a:xfrm>
            <a:off x="581192" y="791964"/>
            <a:ext cx="11167215" cy="1013800"/>
          </a:xfrm>
        </p:spPr>
        <p:txBody>
          <a:bodyPr>
            <a:normAutofit fontScale="90000"/>
          </a:bodyPr>
          <a:lstStyle/>
          <a:p>
            <a:r>
              <a:rPr lang="en-US" dirty="0"/>
              <a:t>8. Using Excel, create a pivot table that displays the count of employees in each Marital Status category, segmented by Department.</a:t>
            </a:r>
          </a:p>
        </p:txBody>
      </p:sp>
      <p:pic>
        <p:nvPicPr>
          <p:cNvPr id="5" name="Content Placeholder 4" descr="A screenshot of a computer screen&#10;&#10;Description automatically generated">
            <a:extLst>
              <a:ext uri="{FF2B5EF4-FFF2-40B4-BE49-F238E27FC236}">
                <a16:creationId xmlns:a16="http://schemas.microsoft.com/office/drawing/2014/main" id="{B328CFE9-CB96-6CC1-9DCE-2FB44F0D52A8}"/>
              </a:ext>
            </a:extLst>
          </p:cNvPr>
          <p:cNvPicPr>
            <a:picLocks noGrp="1" noChangeAspect="1"/>
          </p:cNvPicPr>
          <p:nvPr>
            <p:ph idx="1"/>
          </p:nvPr>
        </p:nvPicPr>
        <p:blipFill>
          <a:blip r:embed="rId2"/>
          <a:stretch>
            <a:fillRect/>
          </a:stretch>
        </p:blipFill>
        <p:spPr>
          <a:xfrm>
            <a:off x="3661188" y="2246154"/>
            <a:ext cx="4869624" cy="3951446"/>
          </a:xfrm>
        </p:spPr>
      </p:pic>
    </p:spTree>
    <p:extLst>
      <p:ext uri="{BB962C8B-B14F-4D97-AF65-F5344CB8AC3E}">
        <p14:creationId xmlns:p14="http://schemas.microsoft.com/office/powerpoint/2010/main" val="41254649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Dividend</Template>
  <TotalTime>355</TotalTime>
  <Words>767</Words>
  <Application>Microsoft Macintosh PowerPoint</Application>
  <PresentationFormat>Widescreen</PresentationFormat>
  <Paragraphs>40</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Gill Sans MT</vt:lpstr>
      <vt:lpstr>Wingdings 2</vt:lpstr>
      <vt:lpstr>Dividend</vt:lpstr>
      <vt:lpstr>HR Data Analysis</vt:lpstr>
      <vt:lpstr>1. Using Excel, how would you filter the dataset to only show employees aged 30 and above?</vt:lpstr>
      <vt:lpstr>2. Create a pivot table to summarize the average Monthly Income by Job Role.</vt:lpstr>
      <vt:lpstr>3. Apply conditional formatting to highlight employees with Monthly Income above the company's average income.</vt:lpstr>
      <vt:lpstr>4. Create a bar chart in Excel to visualize the distribution of employee ages.</vt:lpstr>
      <vt:lpstr>5. Identify and clean any missing or inconsistent data in the "Department" column.</vt:lpstr>
      <vt:lpstr>6. In Tableau, establish a relationship between the "EmployeeID" in the employee data and the "EmployeeID" in the time tracking data.</vt:lpstr>
      <vt:lpstr>7. create a calculated column that calculates the average years an employee has spent with their current manager.</vt:lpstr>
      <vt:lpstr>8. Using Excel, create a pivot table that displays the count of employees in each Marital Status category, segmented by Department.</vt:lpstr>
      <vt:lpstr>9. Apply conditional formatting to highlight employees with both above-average Monthly Income and above-average Job Satisfaction.</vt:lpstr>
      <vt:lpstr>10. In tableau, create a line chart that visualizes the trend of Employee Attrition over the years.</vt:lpstr>
      <vt:lpstr>11. Describe how you would create a star schema for this dataset, explaining the benefits of doing so.</vt:lpstr>
      <vt:lpstr>12. calculate the rolling 3-month average of Monthly Income for each employee.</vt:lpstr>
      <vt:lpstr>13. Create a hierarchy in Tableau that allows users to drill down from Department to Job Role to further narrow their analysis.</vt:lpstr>
      <vt:lpstr>14. How can you set up parameterized queries in Power BI to allow users to filter data based on the Distance from Home column?</vt:lpstr>
      <vt:lpstr>15. In Excel, calculate the total Monthly Income for each Department, considering only the employees with a Job Level greater than or equal to 3.</vt:lpstr>
      <vt:lpstr>16. Explain how to perform a What-If analysis in Excel to understand the impact of a 10% increase in Percent Salary Hike on Monthly Income.</vt:lpstr>
      <vt:lpstr>17. Verify if the data adheres to a predefined schema. What actions would you take if you find inconsistencies?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HR Data Analysis</dc:title>
  <dc:creator>Aditya Dube</dc:creator>
  <cp:lastModifiedBy>Aditya Dube</cp:lastModifiedBy>
  <cp:revision>12</cp:revision>
  <dcterms:created xsi:type="dcterms:W3CDTF">2024-02-01T00:11:42Z</dcterms:created>
  <dcterms:modified xsi:type="dcterms:W3CDTF">2024-02-01T06:07:03Z</dcterms:modified>
</cp:coreProperties>
</file>

<file path=docProps/thumbnail.jpeg>
</file>